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783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62" r:id="rId13"/>
    <p:sldId id="271" r:id="rId14"/>
    <p:sldId id="263" r:id="rId15"/>
    <p:sldId id="264" r:id="rId16"/>
    <p:sldId id="265" r:id="rId17"/>
    <p:sldId id="266" r:id="rId18"/>
    <p:sldId id="270" r:id="rId19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351" y="1911164"/>
            <a:ext cx="11713301" cy="3035672"/>
          </a:xfrm>
          <a:solidFill>
            <a:schemeClr val="tx1"/>
          </a:solidFill>
        </p:spPr>
        <p:txBody>
          <a:bodyPr anchor="ctr"/>
          <a:lstStyle>
            <a:lvl1pPr algn="just">
              <a:lnSpc>
                <a:spcPct val="150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8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EA-2115-4A4C-B76F-8D263FECC140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841632" y="79851"/>
            <a:ext cx="1207029" cy="533003"/>
          </a:xfrm>
        </p:spPr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91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4EA5-0629-44BD-A60B-25181418BB3B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71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A-B256-44AA-B857-BDDB53A22EF3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5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2D18-CCEE-47B4-8CE4-933FB6C79103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75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463097-0B16-97C6-EBC6-BACBE373D095}"/>
              </a:ext>
            </a:extLst>
          </p:cNvPr>
          <p:cNvSpPr/>
          <p:nvPr userDrawn="1"/>
        </p:nvSpPr>
        <p:spPr>
          <a:xfrm>
            <a:off x="-6128" y="0"/>
            <a:ext cx="989560" cy="76157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kumimoji="1"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0"/>
            <a:ext cx="11280576" cy="761578"/>
          </a:xfrm>
          <a:solidFill>
            <a:schemeClr val="tx1"/>
          </a:solidFill>
          <a:ln w="28575">
            <a:noFill/>
          </a:ln>
        </p:spPr>
        <p:txBody>
          <a:bodyPr anchor="ctr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BFED-3735-46C5-8D9F-8F6F213FF58A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280577" y="105477"/>
            <a:ext cx="720080" cy="553750"/>
          </a:xfrm>
          <a:solidFill>
            <a:schemeClr val="bg1"/>
          </a:solidFill>
          <a:ln w="28575">
            <a:noFill/>
          </a:ln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fld id="{3EE67E6B-A1A7-4CFD-89D9-4D09CFE4C01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3FEADA2-A5E3-332C-6BC8-A6B0808DF343}"/>
              </a:ext>
            </a:extLst>
          </p:cNvPr>
          <p:cNvSpPr/>
          <p:nvPr userDrawn="1"/>
        </p:nvSpPr>
        <p:spPr>
          <a:xfrm>
            <a:off x="127398" y="38789"/>
            <a:ext cx="684000" cy="68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kumimoji="1" lang="ja-JP" altLang="en-US" sz="2400" b="1">
              <a:solidFill>
                <a:schemeClr val="tx1"/>
              </a:solidFill>
            </a:endParaRPr>
          </a:p>
        </p:txBody>
      </p:sp>
      <p:pic>
        <p:nvPicPr>
          <p:cNvPr id="7" name="図 6" descr="安全ピン が含まれている画像&#10;&#10;自動的に生成された説明">
            <a:extLst>
              <a:ext uri="{FF2B5EF4-FFF2-40B4-BE49-F238E27FC236}">
                <a16:creationId xmlns:a16="http://schemas.microsoft.com/office/drawing/2014/main" id="{D1BE091A-6CE3-4875-A1A6-1832E7E19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116829"/>
            <a:ext cx="542398" cy="5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A6A9-8760-403C-B4D8-81BAACF4BD4D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4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9EDC-ECCA-44DA-9C90-05A8B7EDF187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7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7ED1-F784-4523-A3B1-0FEE1E1B4CC0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28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7797-028B-469B-88D3-380AB87710DC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8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F53-3413-411F-A286-380F9B2B3C87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7E6B-A1A7-4CFD-89D9-4D09CFE4C0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7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6"/>
            <a:ext cx="12192000" cy="76470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2A26-1EF7-4C4D-9B23-B61BCC235EB5}" type="datetime1">
              <a:rPr kumimoji="1" lang="ja-JP" altLang="en-US" smtClean="0"/>
              <a:t>2025/1/30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745624" y="79851"/>
            <a:ext cx="1207029" cy="533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 b="1">
                <a:solidFill>
                  <a:schemeClr val="bg1"/>
                </a:solidFill>
              </a:defRPr>
            </a:lvl1pPr>
          </a:lstStyle>
          <a:p>
            <a:fld id="{3EE67E6B-A1A7-4CFD-89D9-4D09CFE4C0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86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E0F9338-227E-14B6-45DF-57FD711D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9822"/>
          <a:stretch/>
        </p:blipFill>
        <p:spPr>
          <a:xfrm>
            <a:off x="0" y="12592"/>
            <a:ext cx="12192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B348E3-AAA7-6B0B-900F-22FB225F9FDA}"/>
              </a:ext>
            </a:extLst>
          </p:cNvPr>
          <p:cNvSpPr/>
          <p:nvPr/>
        </p:nvSpPr>
        <p:spPr>
          <a:xfrm>
            <a:off x="192089" y="116632"/>
            <a:ext cx="1888892" cy="1833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rPr>
              <a:t>テーマ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UD デジタル 教科書体 NP-B"/>
              <a:ea typeface="UD デジタル 教科書体 NP-B"/>
              <a:cs typeface="+mn-cs"/>
            </a:endParaRPr>
          </a:p>
        </p:txBody>
      </p:sp>
      <p:sp>
        <p:nvSpPr>
          <p:cNvPr id="9" name="角丸四角形 10">
            <a:extLst>
              <a:ext uri="{FF2B5EF4-FFF2-40B4-BE49-F238E27FC236}">
                <a16:creationId xmlns:a16="http://schemas.microsoft.com/office/drawing/2014/main" id="{0CDB1660-F621-AFAD-4A08-E0F7DAAE6489}"/>
              </a:ext>
            </a:extLst>
          </p:cNvPr>
          <p:cNvSpPr/>
          <p:nvPr/>
        </p:nvSpPr>
        <p:spPr>
          <a:xfrm>
            <a:off x="2080980" y="116633"/>
            <a:ext cx="10039899" cy="1833469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SSⅣ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科学英語講座　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濃度と反応速度の関係性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・実験の仮説を立て、実験をして検証する。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・英語による説明に沿って実験をすることができる。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・濃度と反応速度の関係を理解する。　　　・他の生徒と協力して、課題に取り組む。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10" name="図形 9">
            <a:extLst>
              <a:ext uri="{FF2B5EF4-FFF2-40B4-BE49-F238E27FC236}">
                <a16:creationId xmlns:a16="http://schemas.microsoft.com/office/drawing/2014/main" id="{80112CD4-7176-3796-DFE8-74754804AAE4}"/>
              </a:ext>
            </a:extLst>
          </p:cNvPr>
          <p:cNvSpPr/>
          <p:nvPr/>
        </p:nvSpPr>
        <p:spPr>
          <a:xfrm>
            <a:off x="3901778" y="2399983"/>
            <a:ext cx="6107258" cy="2596401"/>
          </a:xfrm>
          <a:prstGeom prst="swooshArrow">
            <a:avLst>
              <a:gd name="adj1" fmla="val 25000"/>
              <a:gd name="adj2" fmla="val 4473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UD デジタル 教科書体 NP-B"/>
              <a:ea typeface="UD デジタル 教科書体 NP-B"/>
              <a:cs typeface="+mn-cs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A9D9DDB-1522-4868-84D1-88D25DDE16F5}"/>
              </a:ext>
            </a:extLst>
          </p:cNvPr>
          <p:cNvGrpSpPr/>
          <p:nvPr/>
        </p:nvGrpSpPr>
        <p:grpSpPr>
          <a:xfrm>
            <a:off x="192088" y="2166127"/>
            <a:ext cx="2772000" cy="974841"/>
            <a:chOff x="192088" y="2166127"/>
            <a:chExt cx="2772000" cy="97484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5B1F9A0-3617-8E6A-0237-37B73BA30E58}"/>
                </a:ext>
              </a:extLst>
            </p:cNvPr>
            <p:cNvSpPr/>
            <p:nvPr/>
          </p:nvSpPr>
          <p:spPr>
            <a:xfrm>
              <a:off x="192088" y="2166127"/>
              <a:ext cx="2772000" cy="9748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　　　気 づ く 力</a:t>
              </a: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BEB690F7-0E11-376B-0738-251BE3D162AC}"/>
                </a:ext>
              </a:extLst>
            </p:cNvPr>
            <p:cNvSpPr/>
            <p:nvPr/>
          </p:nvSpPr>
          <p:spPr>
            <a:xfrm>
              <a:off x="335360" y="2348880"/>
              <a:ext cx="667257" cy="6672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B6318"/>
                  </a:solidFill>
                  <a:effectLst/>
                  <a:uLnTx/>
                  <a:uFillTx/>
                  <a:latin typeface="Arial Black" panose="020B0A04020102020204" pitchFamily="34" charset="0"/>
                  <a:ea typeface="HG丸ｺﾞｼｯｸM-PRO" panose="020F0600000000000000" pitchFamily="50" charset="-128"/>
                  <a:cs typeface="+mn-cs"/>
                </a:rPr>
                <a:t>K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B6318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F698016-282B-CE0C-C1FF-A6AC8787EE2A}"/>
              </a:ext>
            </a:extLst>
          </p:cNvPr>
          <p:cNvGrpSpPr/>
          <p:nvPr/>
        </p:nvGrpSpPr>
        <p:grpSpPr>
          <a:xfrm>
            <a:off x="192088" y="3342258"/>
            <a:ext cx="2772000" cy="974841"/>
            <a:chOff x="192088" y="3198242"/>
            <a:chExt cx="2772000" cy="974841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6504845-5323-67C9-9713-B81BBA38BC8D}"/>
                </a:ext>
              </a:extLst>
            </p:cNvPr>
            <p:cNvSpPr/>
            <p:nvPr/>
          </p:nvSpPr>
          <p:spPr>
            <a:xfrm>
              <a:off x="192088" y="3198242"/>
              <a:ext cx="2772000" cy="9748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　　　起 こ す 力</a:t>
              </a: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07AFD10-AC84-B58E-B4FC-5B8DC4A70330}"/>
                </a:ext>
              </a:extLst>
            </p:cNvPr>
            <p:cNvSpPr/>
            <p:nvPr/>
          </p:nvSpPr>
          <p:spPr>
            <a:xfrm>
              <a:off x="335359" y="3363865"/>
              <a:ext cx="667257" cy="6672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srgbClr val="CB6318"/>
                  </a:solidFill>
                  <a:effectLst/>
                  <a:uLnTx/>
                  <a:uFillTx/>
                  <a:latin typeface="Arial Black" panose="020B0A04020102020204" pitchFamily="34" charset="0"/>
                  <a:ea typeface="HG丸ｺﾞｼｯｸM-PRO" panose="020F0600000000000000" pitchFamily="50" charset="-128"/>
                  <a:cs typeface="+mn-cs"/>
                </a:rPr>
                <a:t>O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B6318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84BC835-5DEB-13D9-5312-901ED15B5298}"/>
              </a:ext>
            </a:extLst>
          </p:cNvPr>
          <p:cNvGrpSpPr/>
          <p:nvPr/>
        </p:nvGrpSpPr>
        <p:grpSpPr>
          <a:xfrm>
            <a:off x="192088" y="4518389"/>
            <a:ext cx="2772000" cy="974841"/>
            <a:chOff x="192088" y="4446381"/>
            <a:chExt cx="2772000" cy="974841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AE6234D-59D6-7C98-6197-CDF447327231}"/>
                </a:ext>
              </a:extLst>
            </p:cNvPr>
            <p:cNvSpPr/>
            <p:nvPr/>
          </p:nvSpPr>
          <p:spPr>
            <a:xfrm>
              <a:off x="192088" y="4446381"/>
              <a:ext cx="2772000" cy="9748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　　　読　む　力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64DB378-A398-9E5A-C164-3C57B65CC9D8}"/>
                </a:ext>
              </a:extLst>
            </p:cNvPr>
            <p:cNvSpPr/>
            <p:nvPr/>
          </p:nvSpPr>
          <p:spPr>
            <a:xfrm>
              <a:off x="335359" y="4628607"/>
              <a:ext cx="667257" cy="6672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srgbClr val="CB6318"/>
                  </a:solidFill>
                  <a:effectLst/>
                  <a:uLnTx/>
                  <a:uFillTx/>
                  <a:latin typeface="Arial Black" panose="020B0A04020102020204" pitchFamily="34" charset="0"/>
                  <a:ea typeface="HG丸ｺﾞｼｯｸM-PRO" panose="020F0600000000000000" pitchFamily="50" charset="-128"/>
                  <a:cs typeface="+mn-cs"/>
                </a:rPr>
                <a:t>Y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B6318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FF85690-C9FA-B9E9-FC28-22D31601E848}"/>
              </a:ext>
            </a:extLst>
          </p:cNvPr>
          <p:cNvGrpSpPr/>
          <p:nvPr/>
        </p:nvGrpSpPr>
        <p:grpSpPr>
          <a:xfrm>
            <a:off x="199453" y="5694519"/>
            <a:ext cx="2772000" cy="974841"/>
            <a:chOff x="199453" y="5694519"/>
            <a:chExt cx="2772000" cy="97484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3FBF024-C238-5463-AB34-FE0064F4F229}"/>
                </a:ext>
              </a:extLst>
            </p:cNvPr>
            <p:cNvSpPr/>
            <p:nvPr/>
          </p:nvSpPr>
          <p:spPr>
            <a:xfrm>
              <a:off x="199453" y="5694519"/>
              <a:ext cx="2772000" cy="9748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　　　教え合う力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D86500A-4B66-436D-44A4-6AC4868A5B40}"/>
                </a:ext>
              </a:extLst>
            </p:cNvPr>
            <p:cNvSpPr/>
            <p:nvPr/>
          </p:nvSpPr>
          <p:spPr>
            <a:xfrm>
              <a:off x="356198" y="5848310"/>
              <a:ext cx="667257" cy="6672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srgbClr val="CB6318"/>
                  </a:solidFill>
                  <a:effectLst/>
                  <a:uLnTx/>
                  <a:uFillTx/>
                  <a:latin typeface="Arial Black" panose="020B0A04020102020204" pitchFamily="34" charset="0"/>
                  <a:ea typeface="HG丸ｺﾞｼｯｸM-PRO" panose="020F0600000000000000" pitchFamily="50" charset="-128"/>
                  <a:cs typeface="+mn-cs"/>
                </a:rPr>
                <a:t>O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B6318"/>
                </a:solidFill>
                <a:effectLst/>
                <a:uLnTx/>
                <a:uFillTx/>
                <a:latin typeface="Arial Black" panose="020B0A04020102020204" pitchFamily="34" charset="0"/>
                <a:ea typeface="HG丸ｺﾞｼｯｸM-PRO" panose="020F0600000000000000" pitchFamily="50" charset="-128"/>
                <a:cs typeface="+mn-cs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CAA2913-9A64-1BEF-E154-43CC2A490B62}"/>
              </a:ext>
            </a:extLst>
          </p:cNvPr>
          <p:cNvGrpSpPr/>
          <p:nvPr/>
        </p:nvGrpSpPr>
        <p:grpSpPr>
          <a:xfrm>
            <a:off x="3359696" y="4235377"/>
            <a:ext cx="8640218" cy="2430008"/>
            <a:chOff x="192088" y="4581127"/>
            <a:chExt cx="11807825" cy="2069969"/>
          </a:xfrm>
        </p:grpSpPr>
        <p:sp>
          <p:nvSpPr>
            <p:cNvPr id="24" name="L 字 23">
              <a:extLst>
                <a:ext uri="{FF2B5EF4-FFF2-40B4-BE49-F238E27FC236}">
                  <a16:creationId xmlns:a16="http://schemas.microsoft.com/office/drawing/2014/main" id="{F9D3DFCA-138F-ED6F-D115-4BE1F7F26029}"/>
                </a:ext>
              </a:extLst>
            </p:cNvPr>
            <p:cNvSpPr/>
            <p:nvPr/>
          </p:nvSpPr>
          <p:spPr>
            <a:xfrm rot="5400000">
              <a:off x="1488089" y="4271425"/>
              <a:ext cx="1083670" cy="367567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AF0559E-7CD4-0702-DF4D-DB440B125D64}"/>
                </a:ext>
              </a:extLst>
            </p:cNvPr>
            <p:cNvSpPr/>
            <p:nvPr/>
          </p:nvSpPr>
          <p:spPr>
            <a:xfrm>
              <a:off x="487309" y="5746429"/>
              <a:ext cx="3387819" cy="904667"/>
            </a:xfrm>
            <a:custGeom>
              <a:avLst/>
              <a:gdLst>
                <a:gd name="connsiteX0" fmla="*/ 0 w 2031307"/>
                <a:gd name="connsiteY0" fmla="*/ 0 h 1780560"/>
                <a:gd name="connsiteX1" fmla="*/ 2031307 w 2031307"/>
                <a:gd name="connsiteY1" fmla="*/ 0 h 1780560"/>
                <a:gd name="connsiteX2" fmla="*/ 2031307 w 2031307"/>
                <a:gd name="connsiteY2" fmla="*/ 1780560 h 1780560"/>
                <a:gd name="connsiteX3" fmla="*/ 0 w 2031307"/>
                <a:gd name="connsiteY3" fmla="*/ 1780560 h 1780560"/>
                <a:gd name="connsiteX4" fmla="*/ 0 w 2031307"/>
                <a:gd name="connsiteY4" fmla="*/ 0 h 178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307" h="1780560">
                  <a:moveTo>
                    <a:pt x="0" y="0"/>
                  </a:moveTo>
                  <a:lnTo>
                    <a:pt x="2031307" y="0"/>
                  </a:lnTo>
                  <a:lnTo>
                    <a:pt x="2031307" y="1780560"/>
                  </a:lnTo>
                  <a:lnTo>
                    <a:pt x="0" y="1780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2590F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S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eed【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種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】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  <a:p>
              <a:pPr marL="0" marR="0" lvl="0" indent="0" algn="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 ～ 基礎知識 ～</a:t>
              </a:r>
            </a:p>
          </p:txBody>
        </p:sp>
        <p:sp>
          <p:nvSpPr>
            <p:cNvPr id="26" name="二等辺三角形 25">
              <a:extLst>
                <a:ext uri="{FF2B5EF4-FFF2-40B4-BE49-F238E27FC236}">
                  <a16:creationId xmlns:a16="http://schemas.microsoft.com/office/drawing/2014/main" id="{7E1D7A9C-69C4-A85C-2890-707BC94DD9C9}"/>
                </a:ext>
              </a:extLst>
            </p:cNvPr>
            <p:cNvSpPr/>
            <p:nvPr/>
          </p:nvSpPr>
          <p:spPr>
            <a:xfrm>
              <a:off x="3249010" y="5074906"/>
              <a:ext cx="626116" cy="307158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</p:txBody>
        </p:sp>
        <p:sp>
          <p:nvSpPr>
            <p:cNvPr id="27" name="L 字 26">
              <a:extLst>
                <a:ext uri="{FF2B5EF4-FFF2-40B4-BE49-F238E27FC236}">
                  <a16:creationId xmlns:a16="http://schemas.microsoft.com/office/drawing/2014/main" id="{07A0BEC8-A56A-F80E-2774-DF0286D8AE47}"/>
                </a:ext>
              </a:extLst>
            </p:cNvPr>
            <p:cNvSpPr/>
            <p:nvPr/>
          </p:nvSpPr>
          <p:spPr>
            <a:xfrm rot="5400000">
              <a:off x="5550481" y="3778276"/>
              <a:ext cx="1083670" cy="367567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652C73D0-B0CE-49C5-43B9-C3BBDEACC4D3}"/>
                </a:ext>
              </a:extLst>
            </p:cNvPr>
            <p:cNvSpPr/>
            <p:nvPr/>
          </p:nvSpPr>
          <p:spPr>
            <a:xfrm>
              <a:off x="4537319" y="5253280"/>
              <a:ext cx="3400202" cy="904667"/>
            </a:xfrm>
            <a:custGeom>
              <a:avLst/>
              <a:gdLst>
                <a:gd name="connsiteX0" fmla="*/ 0 w 2031307"/>
                <a:gd name="connsiteY0" fmla="*/ 0 h 1780560"/>
                <a:gd name="connsiteX1" fmla="*/ 2031307 w 2031307"/>
                <a:gd name="connsiteY1" fmla="*/ 0 h 1780560"/>
                <a:gd name="connsiteX2" fmla="*/ 2031307 w 2031307"/>
                <a:gd name="connsiteY2" fmla="*/ 1780560 h 1780560"/>
                <a:gd name="connsiteX3" fmla="*/ 0 w 2031307"/>
                <a:gd name="connsiteY3" fmla="*/ 1780560 h 1780560"/>
                <a:gd name="connsiteX4" fmla="*/ 0 w 2031307"/>
                <a:gd name="connsiteY4" fmla="*/ 0 h 178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307" h="1780560">
                  <a:moveTo>
                    <a:pt x="0" y="0"/>
                  </a:moveTo>
                  <a:lnTo>
                    <a:pt x="2031307" y="0"/>
                  </a:lnTo>
                  <a:lnTo>
                    <a:pt x="2031307" y="1780560"/>
                  </a:lnTo>
                  <a:lnTo>
                    <a:pt x="0" y="1780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2590F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S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prout【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新 芽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】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  <a:p>
              <a:pPr marL="0" marR="0" lvl="0" indent="0" algn="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 ～ つながり ～</a:t>
              </a:r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1F005BDC-AE75-E35F-D090-5E40E93BFCD7}"/>
                </a:ext>
              </a:extLst>
            </p:cNvPr>
            <p:cNvSpPr/>
            <p:nvPr/>
          </p:nvSpPr>
          <p:spPr>
            <a:xfrm>
              <a:off x="7311405" y="4581757"/>
              <a:ext cx="626116" cy="307158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</p:txBody>
        </p:sp>
        <p:sp>
          <p:nvSpPr>
            <p:cNvPr id="30" name="L 字 29">
              <a:extLst>
                <a:ext uri="{FF2B5EF4-FFF2-40B4-BE49-F238E27FC236}">
                  <a16:creationId xmlns:a16="http://schemas.microsoft.com/office/drawing/2014/main" id="{54D49D3E-9C5A-7DC2-EB56-CCD8BC8B2BD5}"/>
                </a:ext>
              </a:extLst>
            </p:cNvPr>
            <p:cNvSpPr/>
            <p:nvPr/>
          </p:nvSpPr>
          <p:spPr>
            <a:xfrm rot="5400000">
              <a:off x="9612874" y="3285126"/>
              <a:ext cx="1083670" cy="367567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8A11FC1-EBEF-B330-277B-C1D5E56115C7}"/>
                </a:ext>
              </a:extLst>
            </p:cNvPr>
            <p:cNvSpPr/>
            <p:nvPr/>
          </p:nvSpPr>
          <p:spPr>
            <a:xfrm>
              <a:off x="8599711" y="4760130"/>
              <a:ext cx="3400202" cy="904667"/>
            </a:xfrm>
            <a:custGeom>
              <a:avLst/>
              <a:gdLst>
                <a:gd name="connsiteX0" fmla="*/ 0 w 2031307"/>
                <a:gd name="connsiteY0" fmla="*/ 0 h 1780560"/>
                <a:gd name="connsiteX1" fmla="*/ 2031307 w 2031307"/>
                <a:gd name="connsiteY1" fmla="*/ 0 h 1780560"/>
                <a:gd name="connsiteX2" fmla="*/ 2031307 w 2031307"/>
                <a:gd name="connsiteY2" fmla="*/ 1780560 h 1780560"/>
                <a:gd name="connsiteX3" fmla="*/ 0 w 2031307"/>
                <a:gd name="connsiteY3" fmla="*/ 1780560 h 1780560"/>
                <a:gd name="connsiteX4" fmla="*/ 0 w 2031307"/>
                <a:gd name="connsiteY4" fmla="*/ 0 h 178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307" h="1780560">
                  <a:moveTo>
                    <a:pt x="0" y="0"/>
                  </a:moveTo>
                  <a:lnTo>
                    <a:pt x="2031307" y="0"/>
                  </a:lnTo>
                  <a:lnTo>
                    <a:pt x="2031307" y="1780560"/>
                  </a:lnTo>
                  <a:lnTo>
                    <a:pt x="0" y="1780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2590F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S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unflower【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花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】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D デジタル 教科書体 NP-B"/>
                <a:ea typeface="UD デジタル 教科書体 NP-B"/>
                <a:cs typeface="+mn-cs"/>
              </a:endParaRPr>
            </a:p>
            <a:p>
              <a:pPr marL="0" marR="0" lvl="0" indent="0" algn="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+mn-cs"/>
                </a:rPr>
                <a:t> ～ 応 用 ～</a:t>
              </a:r>
            </a:p>
          </p:txBody>
        </p:sp>
      </p:grpSp>
      <p:pic>
        <p:nvPicPr>
          <p:cNvPr id="32" name="図 31" descr="建物, 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2EA8F1AB-CBF8-F005-3952-2D80288D0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95" y="1635919"/>
            <a:ext cx="1763111" cy="244373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7BE9992-E4C2-3ADD-7A7B-6E80659A30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4257" y="3155256"/>
            <a:ext cx="1373324" cy="152785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04A74C7-B936-E39F-3577-FADBA1660E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913" y="4750599"/>
            <a:ext cx="1441667" cy="481081"/>
          </a:xfrm>
          <a:prstGeom prst="rect">
            <a:avLst/>
          </a:prstGeom>
        </p:spPr>
      </p:pic>
      <p:pic>
        <p:nvPicPr>
          <p:cNvPr id="5" name="図 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0AB6415-E408-4DEB-EBDE-405660FB14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20777" r="3312" b="20236"/>
          <a:stretch/>
        </p:blipFill>
        <p:spPr>
          <a:xfrm>
            <a:off x="3256814" y="2150399"/>
            <a:ext cx="2601965" cy="11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0318" y="286407"/>
            <a:ext cx="9601200" cy="1485900"/>
          </a:xfrm>
        </p:spPr>
        <p:txBody>
          <a:bodyPr/>
          <a:lstStyle/>
          <a:p>
            <a:r>
              <a:rPr kumimoji="1" lang="en-US" altLang="ja-JP" b="1" dirty="0"/>
              <a:t>Please measure 10mL of B using…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828" y="1172892"/>
            <a:ext cx="4151586" cy="54526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99284" y="3442138"/>
            <a:ext cx="42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A 10mL Metric Glass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46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86718" y="131379"/>
            <a:ext cx="9601200" cy="6463862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Add 10mL of B to A1 and start the timer.</a:t>
            </a:r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sz="2800" b="1" dirty="0"/>
              <a:t>Stop the timer when the mixture changes </a:t>
            </a:r>
            <a:r>
              <a:rPr lang="en-US" altLang="ja-JP" sz="2800" b="1" dirty="0" err="1"/>
              <a:t>colour</a:t>
            </a:r>
            <a:r>
              <a:rPr lang="en-US" altLang="ja-JP" sz="2800" b="1" dirty="0"/>
              <a:t>.</a:t>
            </a:r>
          </a:p>
          <a:p>
            <a:r>
              <a:rPr lang="en-US" altLang="ja-JP" sz="2800" b="1" dirty="0"/>
              <a:t>Write down the time.</a:t>
            </a:r>
          </a:p>
          <a:p>
            <a:r>
              <a:rPr lang="en-US" altLang="ja-JP" sz="2800" b="1" dirty="0"/>
              <a:t>Repeat for A2 and A3.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99" y="635933"/>
            <a:ext cx="6908456" cy="3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9871" y="251363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9600" b="1" dirty="0"/>
              <a:t>Experiment Time!</a:t>
            </a:r>
            <a:endParaRPr kumimoji="1" lang="ja-JP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491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48084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b="1" dirty="0"/>
              <a:t>Results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534511"/>
            <a:ext cx="9601200" cy="3581400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Was your prediction right? </a:t>
            </a:r>
          </a:p>
          <a:p>
            <a:r>
              <a:rPr lang="en-US" altLang="ja-JP" sz="2800" b="1" dirty="0"/>
              <a:t>Did the results match it?</a:t>
            </a:r>
          </a:p>
          <a:p>
            <a:pPr marL="0" indent="0" algn="ctr">
              <a:buNone/>
            </a:pPr>
            <a:r>
              <a:rPr kumimoji="1" lang="en-US" altLang="ja-JP" sz="2800" b="1" dirty="0"/>
              <a:t>Make a graph with your results!</a:t>
            </a:r>
            <a:endParaRPr kumimoji="1" lang="ja-JP" altLang="en-US" sz="28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42" y="3146028"/>
            <a:ext cx="5476915" cy="35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37574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b="1" dirty="0"/>
              <a:t>Challenge Time!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3641" y="1306244"/>
            <a:ext cx="9601200" cy="5246955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I want you to make a reaction that takes (X) seconds!!</a:t>
            </a:r>
          </a:p>
          <a:p>
            <a:endParaRPr lang="en-US" altLang="ja-JP" sz="2800" dirty="0"/>
          </a:p>
          <a:p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     </a:t>
            </a:r>
            <a:r>
              <a:rPr lang="en-US" altLang="ja-JP" sz="2800" b="1" dirty="0"/>
              <a:t>Use your graph!</a:t>
            </a:r>
          </a:p>
          <a:p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sz="2800" b="1" dirty="0"/>
              <a:t>Make a solution using your results!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21" y="2023802"/>
            <a:ext cx="5486440" cy="3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599" y="267225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9600" b="1" dirty="0"/>
              <a:t>Let’s test it!</a:t>
            </a:r>
            <a:endParaRPr kumimoji="1" lang="ja-JP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28552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1491" y="685800"/>
            <a:ext cx="11177750" cy="148590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b="1" dirty="0"/>
              <a:t>Concentration and Rate of Reaction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0428" y="1818290"/>
            <a:ext cx="9601200" cy="4419600"/>
          </a:xfrm>
        </p:spPr>
        <p:txBody>
          <a:bodyPr/>
          <a:lstStyle/>
          <a:p>
            <a:r>
              <a:rPr kumimoji="1" lang="en-US" altLang="ja-JP" sz="2800" b="1" dirty="0"/>
              <a:t>Increasing concentration increases rate of reaction.</a:t>
            </a:r>
          </a:p>
          <a:p>
            <a:r>
              <a:rPr lang="en-US" altLang="ja-JP" sz="2800" b="1" dirty="0"/>
              <a:t>If concentration doubles, the rate doubles!</a:t>
            </a:r>
          </a:p>
          <a:p>
            <a:r>
              <a:rPr kumimoji="1" lang="en-US" altLang="ja-JP" sz="2800" b="1" dirty="0"/>
              <a:t>Our graph shows time and volume…</a:t>
            </a:r>
          </a:p>
          <a:p>
            <a:pPr marL="0" indent="0">
              <a:buNone/>
            </a:pPr>
            <a:r>
              <a:rPr lang="en-US" altLang="ja-JP" sz="2800" dirty="0"/>
              <a:t>							</a:t>
            </a:r>
          </a:p>
          <a:p>
            <a:pPr marL="0" indent="0">
              <a:buNone/>
            </a:pPr>
            <a:r>
              <a:rPr kumimoji="1" lang="en-US" altLang="ja-JP" sz="2800" dirty="0"/>
              <a:t>						   </a:t>
            </a:r>
            <a:r>
              <a:rPr kumimoji="1" lang="en-US" altLang="ja-JP" sz="2800" b="1" dirty="0"/>
              <a:t>But the slope, shows</a:t>
            </a:r>
          </a:p>
          <a:p>
            <a:pPr marL="0" indent="0">
              <a:buNone/>
            </a:pPr>
            <a:r>
              <a:rPr lang="en-US" altLang="ja-JP" sz="2800" b="1" dirty="0"/>
              <a:t>						     </a:t>
            </a:r>
            <a:r>
              <a:rPr kumimoji="1" lang="en-US" altLang="ja-JP" sz="2800" b="1" dirty="0"/>
              <a:t> how the rate changes!</a:t>
            </a:r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51" y="3514666"/>
            <a:ext cx="4711528" cy="30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8483" y="207579"/>
            <a:ext cx="9601200" cy="1485900"/>
          </a:xfrm>
        </p:spPr>
        <p:txBody>
          <a:bodyPr/>
          <a:lstStyle/>
          <a:p>
            <a:r>
              <a:rPr lang="en-US" altLang="ja-JP" b="1" dirty="0"/>
              <a:t>Cleaning up!</a:t>
            </a:r>
            <a:endParaRPr kumimoji="1" lang="ja-JP" altLang="en-US" b="1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29013"/>
              </p:ext>
            </p:extLst>
          </p:nvPr>
        </p:nvGraphicFramePr>
        <p:xfrm>
          <a:off x="1471447" y="961697"/>
          <a:ext cx="10068912" cy="5743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304">
                  <a:extLst>
                    <a:ext uri="{9D8B030D-6E8A-4147-A177-3AD203B41FA5}">
                      <a16:colId xmlns:a16="http://schemas.microsoft.com/office/drawing/2014/main" val="2298591040"/>
                    </a:ext>
                  </a:extLst>
                </a:gridCol>
                <a:gridCol w="3356304">
                  <a:extLst>
                    <a:ext uri="{9D8B030D-6E8A-4147-A177-3AD203B41FA5}">
                      <a16:colId xmlns:a16="http://schemas.microsoft.com/office/drawing/2014/main" val="133175748"/>
                    </a:ext>
                  </a:extLst>
                </a:gridCol>
                <a:gridCol w="3356304">
                  <a:extLst>
                    <a:ext uri="{9D8B030D-6E8A-4147-A177-3AD203B41FA5}">
                      <a16:colId xmlns:a16="http://schemas.microsoft.com/office/drawing/2014/main" val="1347135333"/>
                    </a:ext>
                  </a:extLst>
                </a:gridCol>
              </a:tblGrid>
              <a:tr h="8320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0" dirty="0"/>
                        <a:t>Conical</a:t>
                      </a:r>
                      <a:r>
                        <a:rPr kumimoji="1" lang="en-US" altLang="ja-JP" sz="3600" b="0" baseline="0" dirty="0"/>
                        <a:t> Beakers</a:t>
                      </a:r>
                      <a:endParaRPr kumimoji="1" lang="ja-JP" alt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/>
                        <a:t>Beakers of A, B </a:t>
                      </a:r>
                    </a:p>
                    <a:p>
                      <a:pPr algn="ctr"/>
                      <a:r>
                        <a:rPr kumimoji="1" lang="en-US" altLang="ja-JP" sz="2400" b="0" dirty="0"/>
                        <a:t>and Starch</a:t>
                      </a:r>
                      <a:endParaRPr kumimoji="1" lang="ja-JP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/>
                        <a:t>Measuring Cylinder, Metric Glass</a:t>
                      </a:r>
                      <a:r>
                        <a:rPr kumimoji="1" lang="en-US" altLang="ja-JP" sz="2400" b="0" baseline="0" dirty="0"/>
                        <a:t> and Pipette</a:t>
                      </a:r>
                      <a:endParaRPr kumimoji="1" lang="ja-JP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69902"/>
                  </a:ext>
                </a:extLst>
              </a:tr>
              <a:tr h="295673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7872"/>
                  </a:ext>
                </a:extLst>
              </a:tr>
              <a:tr h="19551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-Empty into the sink.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-Wash with water.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-Dry</a:t>
                      </a:r>
                      <a:r>
                        <a:rPr kumimoji="1" lang="en-US" altLang="ja-JP" sz="2400" b="1" baseline="0" dirty="0"/>
                        <a:t> with paper.</a:t>
                      </a:r>
                    </a:p>
                    <a:p>
                      <a:pPr algn="ctr"/>
                      <a:r>
                        <a:rPr kumimoji="1" lang="en-US" altLang="ja-JP" sz="2400" b="1" baseline="0" dirty="0"/>
                        <a:t>-Put in tray.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-Do not empty.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-Do</a:t>
                      </a:r>
                      <a:r>
                        <a:rPr kumimoji="1" lang="en-US" altLang="ja-JP" sz="2400" b="1" baseline="0" dirty="0"/>
                        <a:t> not wash.</a:t>
                      </a:r>
                    </a:p>
                    <a:p>
                      <a:pPr algn="ctr"/>
                      <a:r>
                        <a:rPr kumimoji="1" lang="en-US" altLang="ja-JP" sz="2400" b="1" baseline="0" dirty="0"/>
                        <a:t>-Put in tray.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-Do not wash.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-Put in tray.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63740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91" y="1954925"/>
            <a:ext cx="2215440" cy="26328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642" y="2676668"/>
            <a:ext cx="895240" cy="1175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9683" y="1895901"/>
            <a:ext cx="451945" cy="278867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370" y="1881922"/>
            <a:ext cx="2457286" cy="28123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104" y="1881922"/>
            <a:ext cx="809582" cy="28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45790" y="2115997"/>
            <a:ext cx="76688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Chemistry</a:t>
            </a:r>
            <a:endParaRPr lang="ja-JP" alt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4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4152" y="1537138"/>
            <a:ext cx="9601200" cy="385992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12800" b="1" dirty="0"/>
              <a:t>Alchemy?</a:t>
            </a:r>
            <a:br>
              <a:rPr kumimoji="1" lang="en-US" altLang="ja-JP" sz="8000" dirty="0"/>
            </a:br>
            <a:br>
              <a:rPr kumimoji="1" lang="en-US" altLang="ja-JP" sz="8000" dirty="0"/>
            </a:br>
            <a:r>
              <a:rPr lang="ja-JP" altLang="en-US" sz="8000" b="1" dirty="0"/>
              <a:t>錬金術</a:t>
            </a:r>
            <a:br>
              <a:rPr lang="ja-JP" altLang="en-US" sz="8000" dirty="0"/>
            </a:b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4109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5400" b="1" dirty="0"/>
              <a:t>Iodine Clock Reaction</a:t>
            </a:r>
            <a:br>
              <a:rPr kumimoji="1" lang="en-US" altLang="ja-JP" sz="5400" b="1" dirty="0"/>
            </a:br>
            <a:r>
              <a:rPr kumimoji="1" lang="ja-JP" altLang="en-US" sz="3600" dirty="0"/>
              <a:t>ヨウ素時計反応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b="1" dirty="0"/>
              <a:t>Many ways to do it.</a:t>
            </a:r>
          </a:p>
          <a:p>
            <a:r>
              <a:rPr kumimoji="1" lang="en-US" altLang="ja-JP" sz="2800" b="1" dirty="0"/>
              <a:t>Easy to see when it finishes.</a:t>
            </a:r>
            <a:endParaRPr lang="en-US" altLang="ja-JP" b="1" dirty="0"/>
          </a:p>
          <a:p>
            <a:r>
              <a:rPr kumimoji="1" lang="en-US" altLang="ja-JP" sz="2800" b="1" dirty="0"/>
              <a:t>Can measure reaction time clearly.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73" y="4076700"/>
            <a:ext cx="6500647" cy="24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z="5400" b="1" dirty="0"/>
              <a:t>Rate of Reaction</a:t>
            </a:r>
            <a:br>
              <a:rPr kumimoji="1" lang="en-US" altLang="ja-JP" b="1" dirty="0"/>
            </a:br>
            <a:r>
              <a:rPr kumimoji="1" lang="ja-JP" altLang="en-US" sz="3600" b="1" dirty="0"/>
              <a:t>反応速度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b="1" dirty="0"/>
              <a:t>What will happen if we change the concentration?</a:t>
            </a:r>
          </a:p>
          <a:p>
            <a:r>
              <a:rPr lang="en-US" altLang="ja-JP" sz="2800" b="1" dirty="0"/>
              <a:t>Will the reaction be faster or slower?</a:t>
            </a:r>
          </a:p>
          <a:p>
            <a:r>
              <a:rPr lang="en-US" altLang="ja-JP" sz="2800" b="1" dirty="0"/>
              <a:t>How much?</a:t>
            </a:r>
          </a:p>
          <a:p>
            <a:endParaRPr kumimoji="1" lang="en-US" altLang="ja-JP" sz="2800" b="1" dirty="0"/>
          </a:p>
          <a:p>
            <a:pPr marL="0" indent="0" algn="ctr">
              <a:buNone/>
            </a:pPr>
            <a:r>
              <a:rPr lang="en-US" altLang="ja-JP" sz="4000" b="1" dirty="0"/>
              <a:t>Make a prediction!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345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5400" b="1" dirty="0"/>
              <a:t>Method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834055"/>
            <a:ext cx="9601200" cy="358140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/>
              <a:t>We will have two solutions, A and B.</a:t>
            </a:r>
          </a:p>
          <a:p>
            <a:r>
              <a:rPr lang="en-US" altLang="ja-JP" sz="2800" b="1" dirty="0"/>
              <a:t>We will keep B the same for every experiment.</a:t>
            </a:r>
          </a:p>
          <a:p>
            <a:r>
              <a:rPr kumimoji="1" lang="en-US" altLang="ja-JP" sz="2800" b="1" dirty="0"/>
              <a:t>We will change the concentration of A.</a:t>
            </a:r>
            <a:endParaRPr kumimoji="1" lang="ja-JP" altLang="en-US" sz="28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80" y="3515712"/>
            <a:ext cx="9081014" cy="32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646386"/>
            <a:ext cx="9601200" cy="6032937"/>
          </a:xfrm>
        </p:spPr>
        <p:txBody>
          <a:bodyPr>
            <a:normAutofit/>
          </a:bodyPr>
          <a:lstStyle/>
          <a:p>
            <a:r>
              <a:rPr kumimoji="1" lang="en-US" altLang="ja-JP" sz="2800" b="1" dirty="0"/>
              <a:t>You will make 3 concentrations of A</a:t>
            </a:r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b="1" dirty="0"/>
          </a:p>
          <a:p>
            <a:r>
              <a:rPr lang="en-US" altLang="ja-JP" sz="2800" b="1" dirty="0"/>
              <a:t>Please measure carefully, using…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05614"/>
              </p:ext>
            </p:extLst>
          </p:nvPr>
        </p:nvGraphicFramePr>
        <p:xfrm>
          <a:off x="977462" y="1203143"/>
          <a:ext cx="10809890" cy="197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705">
                  <a:extLst>
                    <a:ext uri="{9D8B030D-6E8A-4147-A177-3AD203B41FA5}">
                      <a16:colId xmlns:a16="http://schemas.microsoft.com/office/drawing/2014/main" val="2005044481"/>
                    </a:ext>
                  </a:extLst>
                </a:gridCol>
                <a:gridCol w="2881792">
                  <a:extLst>
                    <a:ext uri="{9D8B030D-6E8A-4147-A177-3AD203B41FA5}">
                      <a16:colId xmlns:a16="http://schemas.microsoft.com/office/drawing/2014/main" val="2919666080"/>
                    </a:ext>
                  </a:extLst>
                </a:gridCol>
                <a:gridCol w="3331779">
                  <a:extLst>
                    <a:ext uri="{9D8B030D-6E8A-4147-A177-3AD203B41FA5}">
                      <a16:colId xmlns:a16="http://schemas.microsoft.com/office/drawing/2014/main" val="1257691058"/>
                    </a:ext>
                  </a:extLst>
                </a:gridCol>
                <a:gridCol w="3163614">
                  <a:extLst>
                    <a:ext uri="{9D8B030D-6E8A-4147-A177-3AD203B41FA5}">
                      <a16:colId xmlns:a16="http://schemas.microsoft.com/office/drawing/2014/main" val="2415109216"/>
                    </a:ext>
                  </a:extLst>
                </a:gridCol>
              </a:tblGrid>
              <a:tr h="607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Sample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Volume of A (mL)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Volume of Water (mL)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Volume of Starch (mL)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34882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715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16342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760998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37" y="3242595"/>
            <a:ext cx="5893287" cy="2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06605"/>
              </p:ext>
            </p:extLst>
          </p:nvPr>
        </p:nvGraphicFramePr>
        <p:xfrm>
          <a:off x="851334" y="194440"/>
          <a:ext cx="11146224" cy="64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976">
                  <a:extLst>
                    <a:ext uri="{9D8B030D-6E8A-4147-A177-3AD203B41FA5}">
                      <a16:colId xmlns:a16="http://schemas.microsoft.com/office/drawing/2014/main" val="288939289"/>
                    </a:ext>
                  </a:extLst>
                </a:gridCol>
                <a:gridCol w="2832538">
                  <a:extLst>
                    <a:ext uri="{9D8B030D-6E8A-4147-A177-3AD203B41FA5}">
                      <a16:colId xmlns:a16="http://schemas.microsoft.com/office/drawing/2014/main" val="3684370235"/>
                    </a:ext>
                  </a:extLst>
                </a:gridCol>
                <a:gridCol w="2958662">
                  <a:extLst>
                    <a:ext uri="{9D8B030D-6E8A-4147-A177-3AD203B41FA5}">
                      <a16:colId xmlns:a16="http://schemas.microsoft.com/office/drawing/2014/main" val="3330803855"/>
                    </a:ext>
                  </a:extLst>
                </a:gridCol>
                <a:gridCol w="2843048">
                  <a:extLst>
                    <a:ext uri="{9D8B030D-6E8A-4147-A177-3AD203B41FA5}">
                      <a16:colId xmlns:a16="http://schemas.microsoft.com/office/drawing/2014/main" val="577382996"/>
                    </a:ext>
                  </a:extLst>
                </a:gridCol>
              </a:tblGrid>
              <a:tr h="9280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Please measure…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/>
                        <a:t>A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/>
                        <a:t>Water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dirty="0"/>
                        <a:t>Starch</a:t>
                      </a:r>
                      <a:endParaRPr kumimoji="1" lang="ja-JP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36777"/>
                  </a:ext>
                </a:extLst>
              </a:tr>
              <a:tr h="897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Using a…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10mL 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Metric Glass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50mL 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Measuring Cylinder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2mL 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Pipette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10856"/>
                  </a:ext>
                </a:extLst>
              </a:tr>
              <a:tr h="46279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Which looks like…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93297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34" y="2737945"/>
            <a:ext cx="2628166" cy="34518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640" y="2084491"/>
            <a:ext cx="731374" cy="45128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13" y="2084491"/>
            <a:ext cx="1422807" cy="45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0" y="30332"/>
            <a:ext cx="8487103" cy="67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55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80817_taniji">
  <a:themeElements>
    <a:clrScheme name="R05.08.22">
      <a:dk1>
        <a:srgbClr val="404040"/>
      </a:dk1>
      <a:lt1>
        <a:sysClr val="window" lastClr="FFFFFF"/>
      </a:lt1>
      <a:dk2>
        <a:srgbClr val="4EC5C1"/>
      </a:dk2>
      <a:lt2>
        <a:srgbClr val="FFFFFF"/>
      </a:lt2>
      <a:accent1>
        <a:srgbClr val="4EC5C1"/>
      </a:accent1>
      <a:accent2>
        <a:srgbClr val="EC576B"/>
      </a:accent2>
      <a:accent3>
        <a:srgbClr val="E5E338"/>
      </a:accent3>
      <a:accent4>
        <a:srgbClr val="F2590F"/>
      </a:accent4>
      <a:accent5>
        <a:srgbClr val="7CAA2D"/>
      </a:accent5>
      <a:accent6>
        <a:srgbClr val="CB6318"/>
      </a:accent6>
      <a:hlink>
        <a:srgbClr val="0563C1"/>
      </a:hlink>
      <a:folHlink>
        <a:srgbClr val="954F72"/>
      </a:folHlink>
    </a:clrScheme>
    <a:fontScheme name="R05.06.02">
      <a:majorFont>
        <a:latin typeface="UD デジタル 教科書体 NP-B"/>
        <a:ea typeface="UD デジタル 教科書体 NP-B"/>
        <a:cs typeface=""/>
      </a:majorFont>
      <a:minorFont>
        <a:latin typeface="UD デジタル 教科書体 NP-B"/>
        <a:ea typeface="UD デジタル 教科書体 NP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2"/>
          </a:solidFill>
        </a:ln>
      </a:spPr>
      <a:bodyPr rtlCol="0" anchor="ctr"/>
      <a:lstStyle>
        <a:defPPr algn="ctr">
          <a:lnSpc>
            <a:spcPct val="125000"/>
          </a:lnSpc>
          <a:defRPr kumimoji="1" sz="28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80817_taniji" id="{60584C5C-2773-43A9-AEEB-B70E0A93DC42}" vid="{03B97582-D74A-4B33-9346-0C0D23C150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TM10001105[[fn=トリミング]]</Template>
  <TotalTime>762</TotalTime>
  <Words>486</Words>
  <Application>Microsoft Office PowerPoint</Application>
  <PresentationFormat>ワイド画面</PresentationFormat>
  <Paragraphs>126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UD デジタル 教科書体 N-B</vt:lpstr>
      <vt:lpstr>UD デジタル 教科書体 NP-B</vt:lpstr>
      <vt:lpstr>Arial</vt:lpstr>
      <vt:lpstr>Arial Black</vt:lpstr>
      <vt:lpstr>Franklin Gothic Book</vt:lpstr>
      <vt:lpstr>Crop</vt:lpstr>
      <vt:lpstr>180817_taniji</vt:lpstr>
      <vt:lpstr>PowerPoint プレゼンテーション</vt:lpstr>
      <vt:lpstr>PowerPoint プレゼンテーション</vt:lpstr>
      <vt:lpstr>Alchemy?  錬金術 </vt:lpstr>
      <vt:lpstr>Iodine Clock Reaction ヨウ素時計反応</vt:lpstr>
      <vt:lpstr>Rate of Reaction 反応速度</vt:lpstr>
      <vt:lpstr>Method</vt:lpstr>
      <vt:lpstr>PowerPoint プレゼンテーション</vt:lpstr>
      <vt:lpstr>PowerPoint プレゼンテーション</vt:lpstr>
      <vt:lpstr>PowerPoint プレゼンテーション</vt:lpstr>
      <vt:lpstr>Please measure 10mL of B using…</vt:lpstr>
      <vt:lpstr>PowerPoint プレゼンテーション</vt:lpstr>
      <vt:lpstr>Experiment Time!</vt:lpstr>
      <vt:lpstr>Results</vt:lpstr>
      <vt:lpstr>Challenge Time!</vt:lpstr>
      <vt:lpstr>Let’s test it!</vt:lpstr>
      <vt:lpstr>Concentration and Rate of Reaction</vt:lpstr>
      <vt:lpstr>Cleaning up!</vt:lpstr>
    </vt:vector>
  </TitlesOfParts>
  <Company>和歌山県教育委員会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和歌山県教育委員会</dc:creator>
  <cp:lastModifiedBy>上田 栞</cp:lastModifiedBy>
  <cp:revision>50</cp:revision>
  <cp:lastPrinted>2025-01-29T11:09:51Z</cp:lastPrinted>
  <dcterms:created xsi:type="dcterms:W3CDTF">2025-01-16T02:09:09Z</dcterms:created>
  <dcterms:modified xsi:type="dcterms:W3CDTF">2025-01-30T01:26:44Z</dcterms:modified>
</cp:coreProperties>
</file>